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7" r:id="rId3"/>
    <p:sldId id="314" r:id="rId4"/>
    <p:sldId id="315" r:id="rId5"/>
    <p:sldId id="316" r:id="rId6"/>
    <p:sldId id="259" r:id="rId7"/>
    <p:sldId id="261" r:id="rId8"/>
    <p:sldId id="31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6" d="100"/>
          <a:sy n="56" d="100"/>
        </p:scale>
        <p:origin x="777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88501-84E4-40EF-81D9-622BDA6750A7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ACCA-5FCD-4D46-84CD-E4088435C9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55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7FE25-50D5-4D7E-AC09-56E6065590D8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31C32-3906-4ABF-85B1-D7DF8ACA349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84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C04A-456C-4547-9C9E-4213610F115E}" type="datetimeFigureOut">
              <a:rPr lang="tr-TR" smtClean="0"/>
              <a:pPr/>
              <a:t>15.01.2019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269A-4C8E-4EC3-9238-6D42F6233BD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2204864"/>
            <a:ext cx="8075344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518" y="3118077"/>
            <a:ext cx="4102964" cy="621846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4911741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endParaRPr lang="tr-TR" sz="9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b="1" dirty="0" smtClean="0">
                <a:solidFill>
                  <a:schemeClr val="accent2"/>
                </a:solidFill>
              </a:rPr>
              <a:t>UZMAN VE DENEYİMLİ EĞİTİM KADROSU </a:t>
            </a:r>
            <a:endParaRPr lang="tr-TR" dirty="0" smtClean="0">
              <a:solidFill>
                <a:schemeClr val="accent2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b="1" dirty="0" smtClean="0">
                <a:solidFill>
                  <a:schemeClr val="accent2"/>
                </a:solidFill>
              </a:rPr>
              <a:t>UYGULAMALI VE İHTİYACA UYGUN EĞİTİM </a:t>
            </a:r>
            <a:endParaRPr lang="tr-TR" dirty="0" smtClean="0">
              <a:solidFill>
                <a:schemeClr val="accent2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b="1" dirty="0" smtClean="0">
                <a:solidFill>
                  <a:schemeClr val="accent2"/>
                </a:solidFill>
              </a:rPr>
              <a:t>EN PRESTİJLİ ÜNİVERSİTEDEN İŞ DÜNYASINDA TERCİH EDİLEN SERTİFİKA</a:t>
            </a:r>
            <a:endParaRPr lang="tr-TR" dirty="0" smtClean="0">
              <a:solidFill>
                <a:schemeClr val="accent2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b="1" dirty="0" smtClean="0"/>
              <a:t>TÜRKİYE’NİN DÖRT BİR YANINDA GERÇEKLEŞTİRDİĞİ 600’E YAKIN EĞİTİMLE 26.000 KİŞİYİ SERTİFİKALANDIRAN MARKA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3058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54292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ÖNEMLİ REFERANSLARIMIZDAN BAZILARI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96769"/>
              </p:ext>
            </p:extLst>
          </p:nvPr>
        </p:nvGraphicFramePr>
        <p:xfrm>
          <a:off x="785786" y="1785926"/>
          <a:ext cx="7643866" cy="47129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643866"/>
              </a:tblGrid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Türkiye Odalar ve Borsalar Birliği (TOBB)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TUSAŞ Türk Havacılık ve Uzay San. A.Ş. (TAI)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TEİ TUSAŞ Motor San. A.Ş.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MAN Türkiye A.Ş.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T.C. Başbakanlık Strateji Geliştirme Başkanlığı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Türk Ekonomi Bankası (TEB)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ASELSAN</a:t>
                      </a:r>
                      <a:r>
                        <a:rPr lang="tr-TR" sz="2000" b="0" i="0" u="none" strike="noStrike" baseline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 </a:t>
                      </a:r>
                      <a:endParaRPr lang="tr-TR" sz="2000" b="0" i="0" u="none" strike="noStrike" dirty="0" smtClean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3967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54292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ÖNEMLİ REFERANSLARIMIZDAN BAZILARI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785786" y="1785926"/>
          <a:ext cx="7643866" cy="47129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643866"/>
              </a:tblGrid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Calibri"/>
                        </a:rPr>
                        <a:t>TPAO Genel Müdürlüğü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BOTAŞ Genel Müdürlüğü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3M Türkiye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T.C. Sağlık Bakanlığı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Calibri"/>
                        </a:rPr>
                        <a:t>Emniyet</a:t>
                      </a:r>
                      <a:r>
                        <a:rPr lang="tr-TR" sz="2000" b="0" i="0" u="none" strike="noStrike" baseline="0" dirty="0" smtClean="0">
                          <a:solidFill>
                            <a:schemeClr val="accent6"/>
                          </a:solidFill>
                          <a:latin typeface="Calibri"/>
                        </a:rPr>
                        <a:t> Genel Müdürlüğü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err="1" smtClean="0">
                          <a:solidFill>
                            <a:schemeClr val="accent6"/>
                          </a:solidFill>
                          <a:latin typeface="+mn-lt"/>
                        </a:rPr>
                        <a:t>Siemens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err="1" smtClean="0">
                          <a:solidFill>
                            <a:schemeClr val="accent6"/>
                          </a:solidFill>
                          <a:latin typeface="Calibri"/>
                        </a:rPr>
                        <a:t>Anadolujet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3007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54292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ÖNEMLİ REFERANSLARIMIZDAN BAZILARI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014862"/>
              </p:ext>
            </p:extLst>
          </p:nvPr>
        </p:nvGraphicFramePr>
        <p:xfrm>
          <a:off x="785786" y="1785926"/>
          <a:ext cx="7643866" cy="471298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643866"/>
              </a:tblGrid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err="1" smtClean="0">
                          <a:solidFill>
                            <a:schemeClr val="accent6"/>
                          </a:solidFill>
                          <a:latin typeface="Calibri"/>
                        </a:rPr>
                        <a:t>Deloitte</a:t>
                      </a: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Calibri"/>
                        </a:rPr>
                        <a:t> Türkiye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HEAŞ Sabiha Gökçen Havaalanı </a:t>
                      </a:r>
                      <a:r>
                        <a:rPr lang="tr-TR" sz="2000" b="0" i="0" u="none" strike="noStrike" dirty="0" err="1" smtClean="0">
                          <a:solidFill>
                            <a:schemeClr val="accent6"/>
                          </a:solidFill>
                          <a:latin typeface="+mn-lt"/>
                        </a:rPr>
                        <a:t>İşl</a:t>
                      </a: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. ve Havacılık </a:t>
                      </a:r>
                      <a:r>
                        <a:rPr lang="tr-TR" sz="2000" b="0" i="0" u="none" strike="noStrike" dirty="0" err="1" smtClean="0">
                          <a:solidFill>
                            <a:schemeClr val="accent6"/>
                          </a:solidFill>
                          <a:latin typeface="+mn-lt"/>
                        </a:rPr>
                        <a:t>End</a:t>
                      </a: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. A.Ş.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QNB Finansbank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Bankacılık Düzenleme ve Denetleme Kurumu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T.C.</a:t>
                      </a:r>
                      <a:r>
                        <a:rPr lang="tr-TR" sz="2000" b="0" i="0" u="none" strike="noStrike" baseline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 </a:t>
                      </a: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Milli Eğitim Bakanlığı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Calibri"/>
                        </a:rPr>
                        <a:t>ROKETSAN 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283"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T.C.</a:t>
                      </a:r>
                      <a:r>
                        <a:rPr lang="tr-TR" sz="2000" b="0" i="0" u="none" strike="noStrike" baseline="0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 </a:t>
                      </a:r>
                      <a:r>
                        <a:rPr lang="tr-TR" sz="2000" b="0" i="0" u="none" strike="noStrike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Aile ve Sosyal Politikalar Bakanlığı</a:t>
                      </a:r>
                      <a:endParaRPr lang="tr-TR" sz="2000" b="0" i="0" u="none" strike="noStrike" dirty="0">
                        <a:solidFill>
                          <a:schemeClr val="accent6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3058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864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SERTİFİKALI EĞİTİMLER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Arial" pitchFamily="34" charset="0"/>
              <a:buNone/>
            </a:pPr>
            <a:r>
              <a:rPr lang="tr-TR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Genel </a:t>
            </a:r>
            <a:r>
              <a:rPr lang="tr-TR" sz="2400" b="1" dirty="0">
                <a:solidFill>
                  <a:schemeClr val="accent2"/>
                </a:solidFill>
                <a:latin typeface="Calibri" pitchFamily="34" charset="0"/>
              </a:rPr>
              <a:t>katılıma açık eğitimlerimiz; firma sahipleri, yöneticiler, çalışanlar, yeni mezunlar ve üniversite öğrencileri olmak üzere ihtiyaç duyan herkese açıktır. 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Arial" pitchFamily="34" charset="0"/>
              <a:buNone/>
            </a:pPr>
            <a:r>
              <a:rPr lang="tr-TR" sz="2400" b="1" dirty="0">
                <a:solidFill>
                  <a:schemeClr val="accent2"/>
                </a:solidFill>
                <a:latin typeface="Calibri" pitchFamily="34" charset="0"/>
              </a:rPr>
              <a:t>	Eğitimlerimizin sonunda başarılı olan katılımcılara TOBB Ekonomi ve Teknoloji Üniversitesi tarafından sertifika </a:t>
            </a: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verilmektedir.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Arial" pitchFamily="34" charset="0"/>
              <a:buNone/>
            </a:pP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tr-TR" sz="2400" b="1" dirty="0" smtClean="0">
                <a:latin typeface="Calibri" pitchFamily="34" charset="0"/>
              </a:rPr>
              <a:t>2006 yılından bugüne kadar; 	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Arial" pitchFamily="34" charset="0"/>
              <a:buNone/>
            </a:pPr>
            <a:r>
              <a:rPr lang="tr-TR" sz="2400" b="1" dirty="0" smtClean="0">
                <a:latin typeface="Calibri" pitchFamily="34" charset="0"/>
              </a:rPr>
              <a:t>	318 eğitim gerçekleştirilmiş ve 10.525 kişi sertifikalandırılmıştır.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Arial" pitchFamily="34" charset="0"/>
              <a:buNone/>
            </a:pPr>
            <a:endParaRPr lang="tr-TR" sz="28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6649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00108"/>
            <a:ext cx="8501122" cy="557216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800" b="1" dirty="0" smtClean="0"/>
              <a:t>KURUMSAL EĞİTİMLER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Firmaların ve kamu kuruluşlarının çalışanlarının ihtiyaçlarına yönelik olarak planlanan eğitimlerdir.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	Eğitimlerin esasları, içeriği ve süresi kuruluşun yetkilileri ile görüşülerek gereksinimler ve talepler doğrultusunda belirlenir.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	Çalışanların kişisel ve kurumsal gelişimlerine katkıda bulunmak üzere hazırlanan kurumsal eğitimler, TOBB ETÜ-SEM bünyesinde yer alan eğitimlerin yeniden uyarlanması ile gerçekleştirilebileceği gibi kurumun taleplerine özel olarak da tasarlanabilmektedir. 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None/>
            </a:pPr>
            <a:r>
              <a:rPr lang="tr-TR" sz="24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tr-TR" sz="2400" b="1" dirty="0" smtClean="0">
                <a:latin typeface="Calibri" pitchFamily="34" charset="0"/>
              </a:rPr>
              <a:t>2006 yılından bugüne kadar; 	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None/>
            </a:pPr>
            <a:r>
              <a:rPr lang="tr-TR" sz="2400" b="1" dirty="0" smtClean="0">
                <a:latin typeface="Calibri" pitchFamily="34" charset="0"/>
              </a:rPr>
              <a:t>	477 eğitim gerçekleştirilmiş ve 23.853 kişi belgelendirilmiştir.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tr-TR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1762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491174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DANIŞMANLIK HİZMETLERİ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smtClean="0">
                <a:solidFill>
                  <a:schemeClr val="accent2"/>
                </a:solidFill>
                <a:latin typeface="Calibri" pitchFamily="34" charset="0"/>
              </a:rPr>
              <a:t>	TOBB ETÜ-SEM KOBİ'lerin her türlü sorununa çözüm üretmek amacıyla danışmanlık hizmeti sunmaktadır.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smtClean="0">
                <a:solidFill>
                  <a:schemeClr val="accent2"/>
                </a:solidFill>
                <a:latin typeface="Calibri" pitchFamily="34" charset="0"/>
              </a:rPr>
              <a:t>	Danışmanlık talebinde bulunan firmalar ile yapılan görüşmeler neticesinde firmanın güçlü ve zayıf yönleri belirlenir, mevcut durumu ve sorunları saptanır.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smtClean="0">
                <a:solidFill>
                  <a:schemeClr val="accent2"/>
                </a:solidFill>
                <a:latin typeface="Calibri" pitchFamily="34" charset="0"/>
              </a:rPr>
              <a:t>	Firmanın rekabet gücünü artırmak için gereken çözüm önerileri ortaya konur. 	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smtClean="0">
                <a:solidFill>
                  <a:schemeClr val="accent2"/>
                </a:solidFill>
                <a:latin typeface="Calibri" pitchFamily="34" charset="0"/>
              </a:rPr>
              <a:t>	Gerekirse eğitim desteği sağlanır.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3058"/>
            <a:ext cx="4102964" cy="62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Özel 5">
      <a:dk1>
        <a:srgbClr val="C32D2E"/>
      </a:dk1>
      <a:lt1>
        <a:sysClr val="window" lastClr="FFFFFF"/>
      </a:lt1>
      <a:dk2>
        <a:srgbClr val="C32D2E"/>
      </a:dk2>
      <a:lt2>
        <a:srgbClr val="E7DEC9"/>
      </a:lt2>
      <a:accent1>
        <a:srgbClr val="475A8D"/>
      </a:accent1>
      <a:accent2>
        <a:srgbClr val="475A8D"/>
      </a:accent2>
      <a:accent3>
        <a:srgbClr val="FEB80A"/>
      </a:accent3>
      <a:accent4>
        <a:srgbClr val="FEB80A"/>
      </a:accent4>
      <a:accent5>
        <a:srgbClr val="475A8D"/>
      </a:accent5>
      <a:accent6>
        <a:srgbClr val="475A8D"/>
      </a:accent6>
      <a:hlink>
        <a:srgbClr val="475A8D"/>
      </a:hlink>
      <a:folHlink>
        <a:srgbClr val="475A8D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140</Words>
  <Application>Microsoft Office PowerPoint</Application>
  <PresentationFormat>Ekran Gösterisi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SAMSUNG</dc:creator>
  <cp:lastModifiedBy>Sebnem</cp:lastModifiedBy>
  <cp:revision>80</cp:revision>
  <dcterms:created xsi:type="dcterms:W3CDTF">2014-09-03T08:36:01Z</dcterms:created>
  <dcterms:modified xsi:type="dcterms:W3CDTF">2019-01-15T12:38:23Z</dcterms:modified>
</cp:coreProperties>
</file>